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14"/>
  </p:notesMasterIdLst>
  <p:handoutMasterIdLst>
    <p:handoutMasterId r:id="rId15"/>
  </p:handoutMasterIdLst>
  <p:sldIdLst>
    <p:sldId id="256" r:id="rId2"/>
    <p:sldId id="311" r:id="rId3"/>
    <p:sldId id="313" r:id="rId4"/>
    <p:sldId id="314" r:id="rId5"/>
    <p:sldId id="315" r:id="rId6"/>
    <p:sldId id="316" r:id="rId7"/>
    <p:sldId id="317" r:id="rId8"/>
    <p:sldId id="319" r:id="rId9"/>
    <p:sldId id="320" r:id="rId10"/>
    <p:sldId id="321" r:id="rId11"/>
    <p:sldId id="322" r:id="rId12"/>
    <p:sldId id="293" r:id="rId13"/>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a:srgbClr val="C79E37"/>
    <a:srgbClr val="5EEC3C"/>
    <a:srgbClr val="FE9202"/>
    <a:srgbClr val="990099"/>
    <a:srgbClr val="FF2549"/>
    <a:srgbClr val="6C1A00"/>
    <a:srgbClr val="202E54"/>
    <a:srgbClr val="1D3A00"/>
    <a:srgbClr val="007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p:cViewPr varScale="1">
        <p:scale>
          <a:sx n="108" d="100"/>
          <a:sy n="108" d="100"/>
        </p:scale>
        <p:origin x="758" y="-82"/>
      </p:cViewPr>
      <p:guideLst>
        <p:guide orient="horz" pos="1620"/>
        <p:guide pos="2880"/>
      </p:guideLst>
    </p:cSldViewPr>
  </p:slideViewPr>
  <p:notesTextViewPr>
    <p:cViewPr>
      <p:scale>
        <a:sx n="1" d="1"/>
        <a:sy n="1" d="1"/>
      </p:scale>
      <p:origin x="0" y="0"/>
    </p:cViewPr>
  </p:notesTextViewPr>
  <p:notesViewPr>
    <p:cSldViewPr>
      <p:cViewPr varScale="1">
        <p:scale>
          <a:sx n="65" d="100"/>
          <a:sy n="65" d="100"/>
        </p:scale>
        <p:origin x="3154" y="67"/>
      </p:cViewPr>
      <p:guideLst/>
    </p:cSldViewPr>
  </p:notes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9FB99D-41E8-464C-A268-F009253FA9B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F3C106C1-A278-4CDE-A5CA-BF57AC1FCFD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8C46AE-D80C-41B8-9D6A-DB80D87570FC}" type="datetimeFigureOut">
              <a:rPr lang="en-IN" smtClean="0"/>
              <a:t>08-08-2022</a:t>
            </a:fld>
            <a:endParaRPr lang="en-IN"/>
          </a:p>
        </p:txBody>
      </p:sp>
      <p:sp>
        <p:nvSpPr>
          <p:cNvPr id="4" name="Footer Placeholder 3">
            <a:extLst>
              <a:ext uri="{FF2B5EF4-FFF2-40B4-BE49-F238E27FC236}">
                <a16:creationId xmlns:a16="http://schemas.microsoft.com/office/drawing/2014/main" id="{C123E369-7992-4C69-9B3B-43FD110AA2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3C6A9E23-D4A1-4F5F-B8B7-1C4719C4E1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5AE779F-4EE3-423A-BC30-B0BE8DEC5884}" type="slidenum">
              <a:rPr lang="en-IN" smtClean="0"/>
              <a:t>‹#›</a:t>
            </a:fld>
            <a:endParaRPr lang="en-IN"/>
          </a:p>
        </p:txBody>
      </p:sp>
    </p:spTree>
    <p:extLst>
      <p:ext uri="{BB962C8B-B14F-4D97-AF65-F5344CB8AC3E}">
        <p14:creationId xmlns:p14="http://schemas.microsoft.com/office/powerpoint/2010/main" val="98779337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png>
</file>

<file path=ppt/media/image6.pn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8/8/2022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2877160"/>
            <a:ext cx="8246070" cy="1374345"/>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8965" y="3029865"/>
            <a:ext cx="8231372" cy="1374345"/>
          </a:xfrm>
        </p:spPr>
        <p:txBody>
          <a:bodyPr>
            <a:normAutofit/>
          </a:bodyPr>
          <a:lstStyle>
            <a:lvl1pPr marL="0" indent="0" algn="r">
              <a:buNone/>
              <a:defRPr sz="2800" b="0" i="0">
                <a:solidFill>
                  <a:srgbClr val="6C1A00"/>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8/8/2022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281175"/>
            <a:ext cx="8246070" cy="763526"/>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6" y="1350110"/>
            <a:ext cx="8246070" cy="3512213"/>
          </a:xfrm>
        </p:spPr>
        <p:txBody>
          <a:bodyPr/>
          <a:lstStyle>
            <a:lvl1pPr algn="l">
              <a:defRPr sz="2800">
                <a:solidFill>
                  <a:schemeClr val="tx1"/>
                </a:solidFill>
                <a:latin typeface="Times New Roman" panose="02020603050405020304" pitchFamily="18" charset="0"/>
                <a:cs typeface="Times New Roman" panose="02020603050405020304" pitchFamily="18" charset="0"/>
              </a:defRPr>
            </a:lvl1pPr>
            <a:lvl2pPr algn="l">
              <a:defRPr>
                <a:solidFill>
                  <a:schemeClr val="tx1"/>
                </a:solidFill>
                <a:latin typeface="Times New Roman" panose="02020603050405020304" pitchFamily="18" charset="0"/>
                <a:cs typeface="Times New Roman" panose="02020603050405020304" pitchFamily="18" charset="0"/>
              </a:defRPr>
            </a:lvl2pPr>
            <a:lvl3pPr algn="l">
              <a:defRPr>
                <a:solidFill>
                  <a:schemeClr val="tx1"/>
                </a:solidFill>
                <a:latin typeface="Times New Roman" panose="02020603050405020304" pitchFamily="18" charset="0"/>
                <a:cs typeface="Times New Roman" panose="02020603050405020304" pitchFamily="18" charset="0"/>
              </a:defRPr>
            </a:lvl3pPr>
            <a:lvl4pPr algn="l">
              <a:defRPr>
                <a:solidFill>
                  <a:schemeClr val="tx1"/>
                </a:solidFill>
                <a:latin typeface="Times New Roman" panose="02020603050405020304" pitchFamily="18" charset="0"/>
                <a:cs typeface="Times New Roman" panose="02020603050405020304" pitchFamily="18" charset="0"/>
              </a:defRPr>
            </a:lvl4pPr>
            <a:lvl5pPr algn="l">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965" y="433880"/>
            <a:ext cx="6413609" cy="725349"/>
          </a:xfrm>
        </p:spPr>
        <p:txBody>
          <a:bodyPr>
            <a:normAutofit/>
          </a:bodyPr>
          <a:lstStyle>
            <a:lvl1pPr algn="l">
              <a:defRPr sz="360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5" y="1197405"/>
            <a:ext cx="6413609" cy="3511061"/>
          </a:xfrm>
        </p:spPr>
        <p:txBody>
          <a:bodyPr/>
          <a:lstStyle>
            <a:lvl1pPr>
              <a:defRPr sz="2800">
                <a:solidFill>
                  <a:schemeClr val="tx1"/>
                </a:solidFill>
                <a:latin typeface="Times New Roman" panose="02020603050405020304" pitchFamily="18" charset="0"/>
                <a:cs typeface="Times New Roman" panose="02020603050405020304" pitchFamily="18" charset="0"/>
              </a:defRPr>
            </a:lvl1pPr>
            <a:lvl2pPr>
              <a:defRPr>
                <a:solidFill>
                  <a:schemeClr val="tx1"/>
                </a:solidFill>
                <a:latin typeface="Times New Roman" panose="02020603050405020304" pitchFamily="18" charset="0"/>
                <a:cs typeface="Times New Roman" panose="02020603050405020304" pitchFamily="18" charset="0"/>
              </a:defRPr>
            </a:lvl2pPr>
            <a:lvl3pPr>
              <a:defRPr>
                <a:solidFill>
                  <a:schemeClr val="tx1"/>
                </a:solidFill>
                <a:latin typeface="Times New Roman" panose="02020603050405020304" pitchFamily="18" charset="0"/>
                <a:cs typeface="Times New Roman" panose="02020603050405020304" pitchFamily="18" charset="0"/>
              </a:defRPr>
            </a:lvl3pPr>
            <a:lvl4pPr>
              <a:defRPr>
                <a:solidFill>
                  <a:schemeClr val="tx1"/>
                </a:solidFill>
                <a:latin typeface="Times New Roman" panose="02020603050405020304" pitchFamily="18" charset="0"/>
                <a:cs typeface="Times New Roman" panose="02020603050405020304" pitchFamily="18" charset="0"/>
              </a:defRPr>
            </a:lvl4pPr>
            <a:lvl5pPr>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8/8/2022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8/8/2022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8/8/2022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281175"/>
            <a:ext cx="8093365" cy="763525"/>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19"/>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6"/>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19"/>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6"/>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8/8/2022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8/8/2022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8/8/2022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8/8/2022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8/8/2022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877160"/>
            <a:ext cx="7778805" cy="1374345"/>
          </a:xfrm>
        </p:spPr>
        <p:txBody>
          <a:bodyPr>
            <a:normAutofit/>
          </a:bodyPr>
          <a:lstStyle/>
          <a:p>
            <a:r>
              <a:rPr lang="en-US" dirty="0"/>
              <a:t> </a:t>
            </a:r>
            <a:br>
              <a:rPr lang="en-US" dirty="0"/>
            </a:br>
            <a:r>
              <a:rPr lang="en-US" dirty="0">
                <a:solidFill>
                  <a:schemeClr val="tx2">
                    <a:lumMod val="75000"/>
                  </a:schemeClr>
                </a:solidFill>
                <a:latin typeface="Times New Roman" panose="02020603050405020304" pitchFamily="18" charset="0"/>
                <a:cs typeface="Times New Roman" panose="02020603050405020304" pitchFamily="18" charset="0"/>
              </a:rPr>
              <a:t>Integrity constraints</a:t>
            </a:r>
          </a:p>
        </p:txBody>
      </p:sp>
      <p:sp>
        <p:nvSpPr>
          <p:cNvPr id="3" name="Subtitle 2"/>
          <p:cNvSpPr>
            <a:spLocks noGrp="1"/>
          </p:cNvSpPr>
          <p:nvPr>
            <p:ph type="subTitle" idx="1"/>
          </p:nvPr>
        </p:nvSpPr>
        <p:spPr/>
        <p:txBody>
          <a:bodyPr/>
          <a:lstStyle/>
          <a:p>
            <a:endParaRPr lang="en-US" dirty="0"/>
          </a:p>
          <a:p>
            <a:r>
              <a:rPr lang="en-US" dirty="0"/>
              <a:t>19</a:t>
            </a:r>
          </a:p>
        </p:txBody>
      </p:sp>
    </p:spTree>
    <p:extLst>
      <p:ext uri="{BB962C8B-B14F-4D97-AF65-F5344CB8AC3E}">
        <p14:creationId xmlns:p14="http://schemas.microsoft.com/office/powerpoint/2010/main" val="3639203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Referential Integrity Constraint</a:t>
            </a:r>
            <a:endParaRPr lang="en-IN" dirty="0"/>
          </a:p>
        </p:txBody>
      </p:sp>
      <p:pic>
        <p:nvPicPr>
          <p:cNvPr id="5" name="Content Placeholder 4">
            <a:extLst>
              <a:ext uri="{FF2B5EF4-FFF2-40B4-BE49-F238E27FC236}">
                <a16:creationId xmlns:a16="http://schemas.microsoft.com/office/drawing/2014/main" id="{91FE11C7-6062-4C44-A634-3FDA7B0D7C7C}"/>
              </a:ext>
            </a:extLst>
          </p:cNvPr>
          <p:cNvPicPr>
            <a:picLocks noGrp="1" noChangeAspect="1"/>
          </p:cNvPicPr>
          <p:nvPr>
            <p:ph idx="1"/>
          </p:nvPr>
        </p:nvPicPr>
        <p:blipFill>
          <a:blip r:embed="rId2"/>
          <a:stretch>
            <a:fillRect/>
          </a:stretch>
        </p:blipFill>
        <p:spPr>
          <a:xfrm>
            <a:off x="1759227" y="1349375"/>
            <a:ext cx="5625547" cy="3513138"/>
          </a:xfrm>
        </p:spPr>
      </p:pic>
    </p:spTree>
    <p:extLst>
      <p:ext uri="{BB962C8B-B14F-4D97-AF65-F5344CB8AC3E}">
        <p14:creationId xmlns:p14="http://schemas.microsoft.com/office/powerpoint/2010/main" val="3481423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Key Constraints</a:t>
            </a:r>
            <a:endParaRPr lang="en-IN" dirty="0"/>
          </a:p>
        </p:txBody>
      </p:sp>
      <p:sp>
        <p:nvSpPr>
          <p:cNvPr id="4" name="Content Placeholder 3">
            <a:extLst>
              <a:ext uri="{FF2B5EF4-FFF2-40B4-BE49-F238E27FC236}">
                <a16:creationId xmlns:a16="http://schemas.microsoft.com/office/drawing/2014/main" id="{A434A589-D829-49A0-9CBA-7D856009BABF}"/>
              </a:ext>
            </a:extLst>
          </p:cNvPr>
          <p:cNvSpPr>
            <a:spLocks noGrp="1"/>
          </p:cNvSpPr>
          <p:nvPr>
            <p:ph idx="1"/>
          </p:nvPr>
        </p:nvSpPr>
        <p:spPr/>
        <p:txBody>
          <a:bodyPr>
            <a:normAutofit fontScale="85000" lnSpcReduction="20000"/>
          </a:bodyPr>
          <a:lstStyle/>
          <a:p>
            <a:r>
              <a:rPr lang="en-US" dirty="0"/>
              <a:t>There are a number of key constraints in SQL that ensure that an entity or record is uniquely or differently identified in the database. There can be more than one key in the table but it can have only one primary key.</a:t>
            </a:r>
          </a:p>
          <a:p>
            <a:endParaRPr lang="en-US" dirty="0"/>
          </a:p>
          <a:p>
            <a:pPr marL="0" indent="0">
              <a:buNone/>
            </a:pPr>
            <a:r>
              <a:rPr lang="en-US" dirty="0"/>
              <a:t>Some of the key constraints in SQL are :</a:t>
            </a:r>
          </a:p>
          <a:p>
            <a:endParaRPr lang="en-US" dirty="0"/>
          </a:p>
          <a:p>
            <a:r>
              <a:rPr lang="en-US" dirty="0"/>
              <a:t>Primary Key Constraint</a:t>
            </a:r>
          </a:p>
          <a:p>
            <a:r>
              <a:rPr lang="en-US" dirty="0"/>
              <a:t>Foreign Key Constraint</a:t>
            </a:r>
          </a:p>
          <a:p>
            <a:r>
              <a:rPr lang="en-US" dirty="0"/>
              <a:t>Unique Key Constraint</a:t>
            </a:r>
            <a:endParaRPr lang="en-IN" dirty="0"/>
          </a:p>
        </p:txBody>
      </p:sp>
    </p:spTree>
    <p:extLst>
      <p:ext uri="{BB962C8B-B14F-4D97-AF65-F5344CB8AC3E}">
        <p14:creationId xmlns:p14="http://schemas.microsoft.com/office/powerpoint/2010/main" val="20007192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4130" y="1655520"/>
            <a:ext cx="4419894" cy="1527050"/>
          </a:xfrm>
        </p:spPr>
      </p:pic>
    </p:spTree>
    <p:extLst>
      <p:ext uri="{BB962C8B-B14F-4D97-AF65-F5344CB8AC3E}">
        <p14:creationId xmlns:p14="http://schemas.microsoft.com/office/powerpoint/2010/main" val="1369535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8E663-9A9B-4C3A-8D02-A5AD58ED0061}"/>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FD90A91E-4040-4545-956C-E0A0D1A11770}"/>
              </a:ext>
            </a:extLst>
          </p:cNvPr>
          <p:cNvSpPr>
            <a:spLocks noGrp="1"/>
          </p:cNvSpPr>
          <p:nvPr>
            <p:ph idx="1"/>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Integrity constraints</a:t>
            </a:r>
          </a:p>
          <a:p>
            <a:pPr>
              <a:buFont typeface="Wingdings" panose="05000000000000000000" pitchFamily="2" charset="2"/>
              <a:buChar char="ü"/>
            </a:pPr>
            <a:r>
              <a:rPr lang="en-US" sz="2000" dirty="0">
                <a:solidFill>
                  <a:schemeClr val="tx2">
                    <a:lumMod val="75000"/>
                  </a:schemeClr>
                </a:solidFill>
              </a:rPr>
              <a:t>Domain integrity</a:t>
            </a:r>
          </a:p>
          <a:p>
            <a:pPr>
              <a:buFont typeface="Wingdings" panose="05000000000000000000" pitchFamily="2" charset="2"/>
              <a:buChar char="ü"/>
            </a:pPr>
            <a:r>
              <a:rPr lang="en-US" sz="2000" dirty="0">
                <a:solidFill>
                  <a:schemeClr val="tx2">
                    <a:lumMod val="75000"/>
                  </a:schemeClr>
                </a:solidFill>
              </a:rPr>
              <a:t>Entity integrity</a:t>
            </a:r>
          </a:p>
          <a:p>
            <a:pPr>
              <a:buFont typeface="Wingdings" panose="05000000000000000000" pitchFamily="2" charset="2"/>
              <a:buChar char="ü"/>
            </a:pPr>
            <a:r>
              <a:rPr lang="en-US" sz="2000" dirty="0">
                <a:solidFill>
                  <a:schemeClr val="tx2">
                    <a:lumMod val="75000"/>
                  </a:schemeClr>
                </a:solidFill>
                <a:latin typeface="Times New Roman" panose="02020603050405020304" pitchFamily="18" charset="0"/>
                <a:cs typeface="Times New Roman" panose="02020603050405020304" pitchFamily="18" charset="0"/>
              </a:rPr>
              <a:t>Referential integrity</a:t>
            </a:r>
          </a:p>
          <a:p>
            <a:pPr>
              <a:buFont typeface="Wingdings" panose="05000000000000000000" pitchFamily="2" charset="2"/>
              <a:buChar char="ü"/>
            </a:pPr>
            <a:r>
              <a:rPr lang="en-US" sz="2000" dirty="0">
                <a:solidFill>
                  <a:schemeClr val="tx2">
                    <a:lumMod val="75000"/>
                  </a:schemeClr>
                </a:solidFill>
              </a:rPr>
              <a:t>Key integrity</a:t>
            </a:r>
            <a:endParaRPr lang="en-US" sz="2000" dirty="0">
              <a:solidFill>
                <a:schemeClr val="tx2">
                  <a:lumMod val="75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7954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fontScale="90000"/>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Integrity constraints</a:t>
            </a:r>
            <a:br>
              <a:rPr lang="en-US" dirty="0">
                <a:solidFill>
                  <a:schemeClr val="tx2">
                    <a:lumMod val="75000"/>
                  </a:schemeClr>
                </a:solidFill>
                <a:latin typeface="Times New Roman" panose="02020603050405020304" pitchFamily="18" charset="0"/>
                <a:cs typeface="Times New Roman" panose="02020603050405020304" pitchFamily="18" charset="0"/>
              </a:rPr>
            </a:br>
            <a:br>
              <a:rPr lang="en-IN" dirty="0"/>
            </a:br>
            <a:endParaRPr lang="en-IN" dirty="0"/>
          </a:p>
        </p:txBody>
      </p:sp>
      <p:sp>
        <p:nvSpPr>
          <p:cNvPr id="3" name="Content Placeholder 2">
            <a:extLst>
              <a:ext uri="{FF2B5EF4-FFF2-40B4-BE49-F238E27FC236}">
                <a16:creationId xmlns:a16="http://schemas.microsoft.com/office/drawing/2014/main" id="{1B19CF09-37FF-43BB-AC5F-9D9385D26B5A}"/>
              </a:ext>
            </a:extLst>
          </p:cNvPr>
          <p:cNvSpPr>
            <a:spLocks noGrp="1"/>
          </p:cNvSpPr>
          <p:nvPr>
            <p:ph idx="1"/>
          </p:nvPr>
        </p:nvSpPr>
        <p:spPr/>
        <p:txBody>
          <a:bodyPr>
            <a:normAutofit fontScale="85000" lnSpcReduction="20000"/>
          </a:bodyPr>
          <a:lstStyle/>
          <a:p>
            <a:pPr algn="just"/>
            <a:r>
              <a:rPr lang="en-US" dirty="0"/>
              <a:t>Integrity constraints in Database Management Systems (DBMS) are a set of rules that are applied on the table columns or relationships to ensure that the overall validity, integrity, and consistency (i.e. the quality) of the data present in the database table is maintained. Each and every time a table insert, update, delete, or alter operation is performed, it is evaluated against the terms or rules mentioned in the integrity constraint. The data is inserted, updated, deleted, or altered only if the result of the constraint comes out to be True. Thus, integrity constraint prevents accidental damage to the database by an authorized user.</a:t>
            </a:r>
            <a:endParaRPr lang="en-IN" dirty="0"/>
          </a:p>
        </p:txBody>
      </p:sp>
    </p:spTree>
    <p:extLst>
      <p:ext uri="{BB962C8B-B14F-4D97-AF65-F5344CB8AC3E}">
        <p14:creationId xmlns:p14="http://schemas.microsoft.com/office/powerpoint/2010/main" val="4247758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Types of Integrity Constraints in DBMS</a:t>
            </a:r>
            <a:endParaRPr lang="en-IN" dirty="0"/>
          </a:p>
        </p:txBody>
      </p:sp>
      <p:pic>
        <p:nvPicPr>
          <p:cNvPr id="7" name="Content Placeholder 6">
            <a:extLst>
              <a:ext uri="{FF2B5EF4-FFF2-40B4-BE49-F238E27FC236}">
                <a16:creationId xmlns:a16="http://schemas.microsoft.com/office/drawing/2014/main" id="{9CA620EF-C315-48F4-BE58-80172B5A8715}"/>
              </a:ext>
            </a:extLst>
          </p:cNvPr>
          <p:cNvPicPr>
            <a:picLocks noGrp="1" noChangeAspect="1"/>
          </p:cNvPicPr>
          <p:nvPr>
            <p:ph idx="1"/>
          </p:nvPr>
        </p:nvPicPr>
        <p:blipFill>
          <a:blip r:embed="rId2"/>
          <a:stretch>
            <a:fillRect/>
          </a:stretch>
        </p:blipFill>
        <p:spPr>
          <a:xfrm>
            <a:off x="2319338" y="2367756"/>
            <a:ext cx="4505325" cy="1476375"/>
          </a:xfrm>
        </p:spPr>
      </p:pic>
    </p:spTree>
    <p:extLst>
      <p:ext uri="{BB962C8B-B14F-4D97-AF65-F5344CB8AC3E}">
        <p14:creationId xmlns:p14="http://schemas.microsoft.com/office/powerpoint/2010/main" val="2465535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Domain Integrity Constraint</a:t>
            </a:r>
            <a:endParaRPr lang="en-IN" dirty="0"/>
          </a:p>
        </p:txBody>
      </p:sp>
      <p:sp>
        <p:nvSpPr>
          <p:cNvPr id="4" name="Content Placeholder 3">
            <a:extLst>
              <a:ext uri="{FF2B5EF4-FFF2-40B4-BE49-F238E27FC236}">
                <a16:creationId xmlns:a16="http://schemas.microsoft.com/office/drawing/2014/main" id="{B27BC53F-2EAF-4090-8B35-C4AF191359A7}"/>
              </a:ext>
            </a:extLst>
          </p:cNvPr>
          <p:cNvSpPr>
            <a:spLocks noGrp="1"/>
          </p:cNvSpPr>
          <p:nvPr>
            <p:ph idx="1"/>
          </p:nvPr>
        </p:nvSpPr>
        <p:spPr/>
        <p:txBody>
          <a:bodyPr>
            <a:normAutofit fontScale="70000" lnSpcReduction="20000"/>
          </a:bodyPr>
          <a:lstStyle/>
          <a:p>
            <a:pPr algn="just"/>
            <a:r>
              <a:rPr lang="en-US" dirty="0"/>
              <a:t>A domain integrity constraint is a set of rules that restricts the kind of attributes or values a column or relation can hold in the database table. For example, we can specify if a particular column can hold null values or not, if the values have to be unique or not, the data type or size of values that can be entered in the column, the default values for the column, etc.</a:t>
            </a:r>
          </a:p>
          <a:p>
            <a:endParaRPr lang="en-US" dirty="0"/>
          </a:p>
          <a:p>
            <a:pPr algn="just"/>
            <a:r>
              <a:rPr lang="en-US" dirty="0"/>
              <a:t>For example, we want to create a “</a:t>
            </a:r>
            <a:r>
              <a:rPr lang="en-US" dirty="0" err="1"/>
              <a:t>customer_details</a:t>
            </a:r>
            <a:r>
              <a:rPr lang="en-US" dirty="0"/>
              <a:t>” table, with information such as customer id, customer name, the number of items purchased, date of purchase, etc. So, in order to ensure domain integrity, we can specify the </a:t>
            </a:r>
            <a:r>
              <a:rPr lang="en-US" dirty="0" err="1"/>
              <a:t>customer_id</a:t>
            </a:r>
            <a:r>
              <a:rPr lang="en-US" dirty="0"/>
              <a:t> has to be unique, the quantity of items purchased has to be an integer number only and the date of purchase has to be a date or timestamp, etc. </a:t>
            </a:r>
            <a:endParaRPr lang="en-IN" dirty="0"/>
          </a:p>
        </p:txBody>
      </p:sp>
    </p:spTree>
    <p:extLst>
      <p:ext uri="{BB962C8B-B14F-4D97-AF65-F5344CB8AC3E}">
        <p14:creationId xmlns:p14="http://schemas.microsoft.com/office/powerpoint/2010/main" val="14370058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Domain Integrity Constraint</a:t>
            </a:r>
            <a:endParaRPr lang="en-IN" dirty="0"/>
          </a:p>
        </p:txBody>
      </p:sp>
      <p:sp>
        <p:nvSpPr>
          <p:cNvPr id="4" name="Content Placeholder 3">
            <a:extLst>
              <a:ext uri="{FF2B5EF4-FFF2-40B4-BE49-F238E27FC236}">
                <a16:creationId xmlns:a16="http://schemas.microsoft.com/office/drawing/2014/main" id="{B27BC53F-2EAF-4090-8B35-C4AF191359A7}"/>
              </a:ext>
            </a:extLst>
          </p:cNvPr>
          <p:cNvSpPr>
            <a:spLocks noGrp="1"/>
          </p:cNvSpPr>
          <p:nvPr>
            <p:ph idx="1"/>
          </p:nvPr>
        </p:nvSpPr>
        <p:spPr/>
        <p:txBody>
          <a:bodyPr>
            <a:normAutofit lnSpcReduction="10000"/>
          </a:bodyPr>
          <a:lstStyle/>
          <a:p>
            <a:pPr algn="just"/>
            <a:r>
              <a:rPr lang="en-US" dirty="0"/>
              <a:t>CREATE TABLE </a:t>
            </a:r>
            <a:r>
              <a:rPr lang="en-US" dirty="0" err="1"/>
              <a:t>customer_details</a:t>
            </a:r>
            <a:endParaRPr lang="en-US" dirty="0"/>
          </a:p>
          <a:p>
            <a:pPr algn="just"/>
            <a:r>
              <a:rPr lang="en-US" dirty="0"/>
              <a:t>(</a:t>
            </a:r>
          </a:p>
          <a:p>
            <a:pPr algn="just"/>
            <a:r>
              <a:rPr lang="en-US" dirty="0" err="1"/>
              <a:t>customer_id</a:t>
            </a:r>
            <a:r>
              <a:rPr lang="en-US" dirty="0"/>
              <a:t> character varying(255) NOT NULL,</a:t>
            </a:r>
          </a:p>
          <a:p>
            <a:pPr algn="just"/>
            <a:r>
              <a:rPr lang="en-US" dirty="0" err="1"/>
              <a:t>customer_name</a:t>
            </a:r>
            <a:r>
              <a:rPr lang="en-US" dirty="0"/>
              <a:t> character varying(255) NOT NULL,</a:t>
            </a:r>
          </a:p>
          <a:p>
            <a:pPr algn="just"/>
            <a:r>
              <a:rPr lang="en-US" dirty="0"/>
              <a:t>quantity integer NOT NULL,</a:t>
            </a:r>
          </a:p>
          <a:p>
            <a:pPr algn="just"/>
            <a:r>
              <a:rPr lang="en-US" dirty="0" err="1"/>
              <a:t>date_purchased</a:t>
            </a:r>
            <a:r>
              <a:rPr lang="en-US" dirty="0"/>
              <a:t> date</a:t>
            </a:r>
          </a:p>
          <a:p>
            <a:pPr algn="just"/>
            <a:r>
              <a:rPr lang="en-US" dirty="0"/>
              <a:t>);</a:t>
            </a:r>
            <a:endParaRPr lang="en-IN" dirty="0"/>
          </a:p>
        </p:txBody>
      </p:sp>
    </p:spTree>
    <p:extLst>
      <p:ext uri="{BB962C8B-B14F-4D97-AF65-F5344CB8AC3E}">
        <p14:creationId xmlns:p14="http://schemas.microsoft.com/office/powerpoint/2010/main" val="25772146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Entity Integrity Constraint</a:t>
            </a:r>
            <a:endParaRPr lang="en-IN" dirty="0"/>
          </a:p>
        </p:txBody>
      </p:sp>
      <p:sp>
        <p:nvSpPr>
          <p:cNvPr id="4" name="Content Placeholder 3">
            <a:extLst>
              <a:ext uri="{FF2B5EF4-FFF2-40B4-BE49-F238E27FC236}">
                <a16:creationId xmlns:a16="http://schemas.microsoft.com/office/drawing/2014/main" id="{B27BC53F-2EAF-4090-8B35-C4AF191359A7}"/>
              </a:ext>
            </a:extLst>
          </p:cNvPr>
          <p:cNvSpPr>
            <a:spLocks noGrp="1"/>
          </p:cNvSpPr>
          <p:nvPr>
            <p:ph idx="1"/>
          </p:nvPr>
        </p:nvSpPr>
        <p:spPr/>
        <p:txBody>
          <a:bodyPr>
            <a:normAutofit fontScale="77500" lnSpcReduction="20000"/>
          </a:bodyPr>
          <a:lstStyle/>
          <a:p>
            <a:pPr algn="just"/>
            <a:r>
              <a:rPr lang="en-US" dirty="0"/>
              <a:t>Entity Integrity Constraint is used to ensure the uniqueness of each record or row in the data table. There are primarily two types of integrity constraints that help us in ensuring the uniqueness of each row, namely, UNIQUE constraint and PRIMARY KEY constraint.</a:t>
            </a:r>
          </a:p>
          <a:p>
            <a:pPr algn="just"/>
            <a:endParaRPr lang="en-US" dirty="0"/>
          </a:p>
          <a:p>
            <a:pPr algn="just"/>
            <a:r>
              <a:rPr lang="en-US" dirty="0"/>
              <a:t>The unique key helps in uniquely identifying a record in the data table. It can be considered somewhat similar to the Primary key as both of them guarantee the uniqueness of a record. But unlike the primary key, a unique key can accept NULL values and it can be used on more than one column of the data table.</a:t>
            </a:r>
            <a:endParaRPr lang="en-IN" dirty="0"/>
          </a:p>
        </p:txBody>
      </p:sp>
    </p:spTree>
    <p:extLst>
      <p:ext uri="{BB962C8B-B14F-4D97-AF65-F5344CB8AC3E}">
        <p14:creationId xmlns:p14="http://schemas.microsoft.com/office/powerpoint/2010/main" val="10096118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Entity Integrity Constraint</a:t>
            </a:r>
            <a:endParaRPr lang="en-IN" dirty="0"/>
          </a:p>
        </p:txBody>
      </p:sp>
      <p:sp>
        <p:nvSpPr>
          <p:cNvPr id="4" name="Content Placeholder 3">
            <a:extLst>
              <a:ext uri="{FF2B5EF4-FFF2-40B4-BE49-F238E27FC236}">
                <a16:creationId xmlns:a16="http://schemas.microsoft.com/office/drawing/2014/main" id="{B27BC53F-2EAF-4090-8B35-C4AF191359A7}"/>
              </a:ext>
            </a:extLst>
          </p:cNvPr>
          <p:cNvSpPr>
            <a:spLocks noGrp="1"/>
          </p:cNvSpPr>
          <p:nvPr>
            <p:ph idx="1"/>
          </p:nvPr>
        </p:nvSpPr>
        <p:spPr/>
        <p:txBody>
          <a:bodyPr>
            <a:normAutofit lnSpcReduction="10000"/>
          </a:bodyPr>
          <a:lstStyle/>
          <a:p>
            <a:pPr algn="just"/>
            <a:r>
              <a:rPr lang="en-US" dirty="0"/>
              <a:t>CREATE TABLE Students(</a:t>
            </a:r>
          </a:p>
          <a:p>
            <a:pPr algn="just"/>
            <a:r>
              <a:rPr lang="en-US" dirty="0" err="1"/>
              <a:t>Student_ID</a:t>
            </a:r>
            <a:r>
              <a:rPr lang="en-US" dirty="0"/>
              <a:t> number(5) NOT NULL,</a:t>
            </a:r>
          </a:p>
          <a:p>
            <a:pPr algn="just"/>
            <a:r>
              <a:rPr lang="en-US" dirty="0" err="1"/>
              <a:t>Student_Name</a:t>
            </a:r>
            <a:r>
              <a:rPr lang="en-US" dirty="0"/>
              <a:t> varchar(255) NOT NULL,</a:t>
            </a:r>
          </a:p>
          <a:p>
            <a:pPr algn="just"/>
            <a:r>
              <a:rPr lang="en-US" dirty="0" err="1"/>
              <a:t>Class_Name</a:t>
            </a:r>
            <a:r>
              <a:rPr lang="en-US" dirty="0"/>
              <a:t> varchar(255) UNIQUE,</a:t>
            </a:r>
          </a:p>
          <a:p>
            <a:pPr algn="just"/>
            <a:r>
              <a:rPr lang="en-US" dirty="0"/>
              <a:t>Age int,</a:t>
            </a:r>
          </a:p>
          <a:p>
            <a:pPr algn="just"/>
            <a:r>
              <a:rPr lang="en-US" dirty="0"/>
              <a:t>PRIMARY KEY (</a:t>
            </a:r>
            <a:r>
              <a:rPr lang="en-US" dirty="0" err="1"/>
              <a:t>Student_ID</a:t>
            </a:r>
            <a:r>
              <a:rPr lang="en-US" dirty="0"/>
              <a:t>)</a:t>
            </a:r>
          </a:p>
          <a:p>
            <a:pPr algn="just"/>
            <a:r>
              <a:rPr lang="en-US" dirty="0"/>
              <a:t>);</a:t>
            </a:r>
            <a:endParaRPr lang="en-IN" dirty="0"/>
          </a:p>
        </p:txBody>
      </p:sp>
    </p:spTree>
    <p:extLst>
      <p:ext uri="{BB962C8B-B14F-4D97-AF65-F5344CB8AC3E}">
        <p14:creationId xmlns:p14="http://schemas.microsoft.com/office/powerpoint/2010/main" val="1024421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Referential Integrity Constraint</a:t>
            </a:r>
            <a:endParaRPr lang="en-IN" dirty="0"/>
          </a:p>
        </p:txBody>
      </p:sp>
      <p:sp>
        <p:nvSpPr>
          <p:cNvPr id="4" name="Content Placeholder 3">
            <a:extLst>
              <a:ext uri="{FF2B5EF4-FFF2-40B4-BE49-F238E27FC236}">
                <a16:creationId xmlns:a16="http://schemas.microsoft.com/office/drawing/2014/main" id="{B27BC53F-2EAF-4090-8B35-C4AF191359A7}"/>
              </a:ext>
            </a:extLst>
          </p:cNvPr>
          <p:cNvSpPr>
            <a:spLocks noGrp="1"/>
          </p:cNvSpPr>
          <p:nvPr>
            <p:ph idx="1"/>
          </p:nvPr>
        </p:nvSpPr>
        <p:spPr/>
        <p:txBody>
          <a:bodyPr>
            <a:normAutofit/>
          </a:bodyPr>
          <a:lstStyle/>
          <a:p>
            <a:pPr algn="just"/>
            <a:r>
              <a:rPr lang="en-US" b="0" i="0" dirty="0">
                <a:effectLst/>
              </a:rPr>
              <a:t>Referential Integrity Constraint ensures that there always exists a valid relationship between two tables. This makes sure that if a foreign key exists in a table relationship then it should always reference a corresponding value in the second table or it should be null.</a:t>
            </a:r>
            <a:endParaRPr lang="en-IN" dirty="0"/>
          </a:p>
        </p:txBody>
      </p:sp>
    </p:spTree>
    <p:extLst>
      <p:ext uri="{BB962C8B-B14F-4D97-AF65-F5344CB8AC3E}">
        <p14:creationId xmlns:p14="http://schemas.microsoft.com/office/powerpoint/2010/main" val="30250140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634</Words>
  <Application>Microsoft Office PowerPoint</Application>
  <PresentationFormat>On-screen Show (16:9)</PresentationFormat>
  <Paragraphs>47</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Times New Roman</vt:lpstr>
      <vt:lpstr>Wingdings</vt:lpstr>
      <vt:lpstr>Office Theme</vt:lpstr>
      <vt:lpstr>  Integrity constraints</vt:lpstr>
      <vt:lpstr>Contents</vt:lpstr>
      <vt:lpstr>Integrity constraints  </vt:lpstr>
      <vt:lpstr>Types of Integrity Constraints in DBMS</vt:lpstr>
      <vt:lpstr>Domain Integrity Constraint</vt:lpstr>
      <vt:lpstr>Domain Integrity Constraint</vt:lpstr>
      <vt:lpstr>Entity Integrity Constraint</vt:lpstr>
      <vt:lpstr>Entity Integrity Constraint</vt:lpstr>
      <vt:lpstr>Referential Integrity Constraint</vt:lpstr>
      <vt:lpstr>Referential Integrity Constraint</vt:lpstr>
      <vt:lpstr>Key Constraints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2022-08-08T08:37:00Z</dcterms:modified>
</cp:coreProperties>
</file>

<file path=docProps/thumbnail.jpeg>
</file>